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7"/>
  </p:notesMasterIdLst>
  <p:sldIdLst>
    <p:sldId id="257" r:id="rId5"/>
    <p:sldId id="256" r:id="rId6"/>
  </p:sldIdLst>
  <p:sldSz cx="7556500" cy="10680700"/>
  <p:notesSz cx="7010400" cy="92964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15:guide id="1" orient="horz" pos="3364">
          <p15:clr>
            <a:srgbClr val="A4A3A4"/>
          </p15:clr>
        </p15:guide>
        <p15:guide id="2" pos="23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105FC16-90D2-4265-4645-64F23FD56016}" name="Sandie KERFONTAIN" initials="SK" userId="S::sandie.kerfontain@totalenergies.com::740524eb-62ae-48be-bd41-ce4a94ce3c0f" providerId="AD"/>
  <p188:author id="{ED060425-6FCE-98CD-371A-15361BE3D506}" name="Jean-Marc SEIGLE" initials="JS" userId="S::jean-marc.seigle@totalenergies.com::6352ca0e-e439-48d5-8643-5ea28513a1d5" providerId="AD"/>
  <p188:author id="{4C8FD535-5181-7B09-E780-3F325BD93AAE}" name="Benjamin TANGE" initials="BT" userId="S::benjamin.tange@totalenergies.com::33576558-c0bb-48e1-9d3a-c744a425c3d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0000"/>
    <a:srgbClr val="7B9AA8"/>
    <a:srgbClr val="0000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249" autoAdjust="0"/>
  </p:normalViewPr>
  <p:slideViewPr>
    <p:cSldViewPr snapToGrid="0">
      <p:cViewPr varScale="1">
        <p:scale>
          <a:sx n="41" d="100"/>
          <a:sy n="41" d="100"/>
        </p:scale>
        <p:origin x="2204" y="28"/>
      </p:cViewPr>
      <p:guideLst>
        <p:guide orient="horz" pos="3364"/>
        <p:guide pos="23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Shape 18"/>
          <p:cNvSpPr>
            <a:spLocks noGrp="1" noRot="1" noChangeAspect="1"/>
          </p:cNvSpPr>
          <p:nvPr>
            <p:ph type="sldImg"/>
          </p:nvPr>
        </p:nvSpPr>
        <p:spPr>
          <a:xfrm>
            <a:off x="2271713" y="698500"/>
            <a:ext cx="2466975" cy="3486150"/>
          </a:xfrm>
          <a:prstGeom prst="rect">
            <a:avLst/>
          </a:prstGeom>
        </p:spPr>
        <p:txBody>
          <a:bodyPr lIns="90900" tIns="45450" rIns="90900" bIns="45450"/>
          <a:lstStyle/>
          <a:p>
            <a:endParaRPr/>
          </a:p>
        </p:txBody>
      </p:sp>
      <p:sp>
        <p:nvSpPr>
          <p:cNvPr id="19" name="Shape 19"/>
          <p:cNvSpPr>
            <a:spLocks noGrp="1"/>
          </p:cNvSpPr>
          <p:nvPr>
            <p:ph type="body" sz="quarter" idx="1"/>
          </p:nvPr>
        </p:nvSpPr>
        <p:spPr>
          <a:xfrm>
            <a:off x="934721" y="4415790"/>
            <a:ext cx="5140960" cy="4183380"/>
          </a:xfrm>
          <a:prstGeom prst="rect">
            <a:avLst/>
          </a:prstGeom>
        </p:spPr>
        <p:txBody>
          <a:bodyPr lIns="90900" tIns="45450" rIns="90900" bIns="45450"/>
          <a:lstStyle/>
          <a:p>
            <a:endParaRPr/>
          </a:p>
        </p:txBody>
      </p:sp>
    </p:spTree>
  </p:cSld>
  <p:clrMap bg1="lt1" tx1="dk1" bg2="lt2" tx2="dk2" accent1="accent1" accent2="accent2" accent3="accent3" accent4="accent4" accent5="accent5" accent6="accent6" hlink="hlink" folHlink="folHlink"/>
  <p:notesStyle>
    <a:lvl1pPr defTabSz="457200" latinLnBrk="0">
      <a:defRPr sz="1200">
        <a:latin typeface="+mn-lt"/>
        <a:ea typeface="+mn-ea"/>
        <a:cs typeface="+mn-cs"/>
        <a:sym typeface="Calibri"/>
      </a:defRPr>
    </a:lvl1pPr>
    <a:lvl2pPr indent="228600" defTabSz="457200" latinLnBrk="0">
      <a:defRPr sz="1200">
        <a:latin typeface="+mn-lt"/>
        <a:ea typeface="+mn-ea"/>
        <a:cs typeface="+mn-cs"/>
        <a:sym typeface="Calibri"/>
      </a:defRPr>
    </a:lvl2pPr>
    <a:lvl3pPr indent="457200" defTabSz="457200" latinLnBrk="0">
      <a:defRPr sz="1200">
        <a:latin typeface="+mn-lt"/>
        <a:ea typeface="+mn-ea"/>
        <a:cs typeface="+mn-cs"/>
        <a:sym typeface="Calibri"/>
      </a:defRPr>
    </a:lvl3pPr>
    <a:lvl4pPr indent="685800" defTabSz="457200" latinLnBrk="0">
      <a:defRPr sz="1200">
        <a:latin typeface="+mn-lt"/>
        <a:ea typeface="+mn-ea"/>
        <a:cs typeface="+mn-cs"/>
        <a:sym typeface="Calibri"/>
      </a:defRPr>
    </a:lvl4pPr>
    <a:lvl5pPr indent="914400" defTabSz="457200" latinLnBrk="0">
      <a:defRPr sz="1200">
        <a:latin typeface="+mn-lt"/>
        <a:ea typeface="+mn-ea"/>
        <a:cs typeface="+mn-cs"/>
        <a:sym typeface="Calibri"/>
      </a:defRPr>
    </a:lvl5pPr>
    <a:lvl6pPr indent="1143000" defTabSz="457200" latinLnBrk="0">
      <a:defRPr sz="1200">
        <a:latin typeface="+mn-lt"/>
        <a:ea typeface="+mn-ea"/>
        <a:cs typeface="+mn-cs"/>
        <a:sym typeface="Calibri"/>
      </a:defRPr>
    </a:lvl6pPr>
    <a:lvl7pPr indent="1371600" defTabSz="457200" latinLnBrk="0">
      <a:defRPr sz="1200">
        <a:latin typeface="+mn-lt"/>
        <a:ea typeface="+mn-ea"/>
        <a:cs typeface="+mn-cs"/>
        <a:sym typeface="Calibri"/>
      </a:defRPr>
    </a:lvl7pPr>
    <a:lvl8pPr indent="1600200" defTabSz="457200" latinLnBrk="0">
      <a:defRPr sz="1200">
        <a:latin typeface="+mn-lt"/>
        <a:ea typeface="+mn-ea"/>
        <a:cs typeface="+mn-cs"/>
        <a:sym typeface="Calibri"/>
      </a:defRPr>
    </a:lvl8pPr>
    <a:lvl9pPr indent="1828800" defTabSz="4572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B7A52-0AB6-68AD-9B27-CBE5DEA44DE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A44D9A-1044-C4CC-F328-607C75E4B4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8B03141-1F58-8E23-78EF-B810F038650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83365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iapositive de titre">
    <p:spTree>
      <p:nvGrpSpPr>
        <p:cNvPr id="1" name=""/>
        <p:cNvGrpSpPr/>
        <p:nvPr/>
      </p:nvGrpSpPr>
      <p:grpSpPr>
        <a:xfrm>
          <a:off x="0" y="0"/>
          <a:ext cx="0" cy="0"/>
          <a:chOff x="0" y="0"/>
          <a:chExt cx="0" cy="0"/>
        </a:xfrm>
      </p:grpSpPr>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exte du titre"/>
          <p:cNvSpPr txBox="1">
            <a:spLocks noGrp="1"/>
          </p:cNvSpPr>
          <p:nvPr>
            <p:ph type="title"/>
          </p:nvPr>
        </p:nvSpPr>
        <p:spPr>
          <a:xfrm>
            <a:off x="1132163" y="1199106"/>
            <a:ext cx="6045201" cy="25984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chor="ctr"/>
          <a:lstStyle/>
          <a:p>
            <a:r>
              <a:t>Texte du titre</a:t>
            </a:r>
          </a:p>
        </p:txBody>
      </p:sp>
      <p:sp>
        <p:nvSpPr>
          <p:cNvPr id="4" name="Texte niveau 1…"/>
          <p:cNvSpPr txBox="1">
            <a:spLocks noGrp="1"/>
          </p:cNvSpPr>
          <p:nvPr>
            <p:ph type="body" idx="1"/>
          </p:nvPr>
        </p:nvSpPr>
        <p:spPr>
          <a:xfrm>
            <a:off x="4217734" y="3797582"/>
            <a:ext cx="2959630" cy="68831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lstStyle/>
          <a:p>
            <a:r>
              <a:t>Texte niveau 1</a:t>
            </a:r>
          </a:p>
          <a:p>
            <a:pPr lvl="1"/>
            <a:r>
              <a:t>Texte niveau 2</a:t>
            </a:r>
          </a:p>
          <a:p>
            <a:pPr lvl="2"/>
            <a:r>
              <a:t>Texte niveau 3</a:t>
            </a:r>
          </a:p>
          <a:p>
            <a:pPr lvl="3"/>
            <a:r>
              <a:t>Texte niveau 4</a:t>
            </a:r>
          </a:p>
          <a:p>
            <a:pPr lvl="4"/>
            <a:r>
              <a:t>Texte niveau 5</a:t>
            </a: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l" defTabSz="755932"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Lato Light"/>
          <a:ea typeface="Lato Light"/>
          <a:cs typeface="Lato Light"/>
          <a:sym typeface="Lato Light"/>
        </a:defRPr>
      </a:lvl1pPr>
      <a:lvl2pPr marL="0" marR="0" indent="0" algn="l" defTabSz="755932"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Lato Light"/>
          <a:ea typeface="Lato Light"/>
          <a:cs typeface="Lato Light"/>
          <a:sym typeface="Lato Light"/>
        </a:defRPr>
      </a:lvl2pPr>
      <a:lvl3pPr marL="0" marR="0" indent="0" algn="l" defTabSz="755932"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Lato Light"/>
          <a:ea typeface="Lato Light"/>
          <a:cs typeface="Lato Light"/>
          <a:sym typeface="Lato Light"/>
        </a:defRPr>
      </a:lvl3pPr>
      <a:lvl4pPr marL="0" marR="0" indent="0" algn="l" defTabSz="755932"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Lato Light"/>
          <a:ea typeface="Lato Light"/>
          <a:cs typeface="Lato Light"/>
          <a:sym typeface="Lato Light"/>
        </a:defRPr>
      </a:lvl4pPr>
      <a:lvl5pPr marL="0" marR="0" indent="0" algn="l" defTabSz="755932"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Lato Light"/>
          <a:ea typeface="Lato Light"/>
          <a:cs typeface="Lato Light"/>
          <a:sym typeface="Lato Light"/>
        </a:defRPr>
      </a:lvl5pPr>
      <a:lvl6pPr marL="0" marR="0" indent="0" algn="l" defTabSz="755932"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Lato Light"/>
          <a:ea typeface="Lato Light"/>
          <a:cs typeface="Lato Light"/>
          <a:sym typeface="Lato Light"/>
        </a:defRPr>
      </a:lvl6pPr>
      <a:lvl7pPr marL="0" marR="0" indent="0" algn="l" defTabSz="755932"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Lato Light"/>
          <a:ea typeface="Lato Light"/>
          <a:cs typeface="Lato Light"/>
          <a:sym typeface="Lato Light"/>
        </a:defRPr>
      </a:lvl7pPr>
      <a:lvl8pPr marL="0" marR="0" indent="0" algn="l" defTabSz="755932"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Lato Light"/>
          <a:ea typeface="Lato Light"/>
          <a:cs typeface="Lato Light"/>
          <a:sym typeface="Lato Light"/>
        </a:defRPr>
      </a:lvl8pPr>
      <a:lvl9pPr marL="0" marR="0" indent="0" algn="l" defTabSz="755932" rtl="0" latinLnBrk="0">
        <a:lnSpc>
          <a:spcPct val="90000"/>
        </a:lnSpc>
        <a:spcBef>
          <a:spcPts val="0"/>
        </a:spcBef>
        <a:spcAft>
          <a:spcPts val="0"/>
        </a:spcAft>
        <a:buClrTx/>
        <a:buSzTx/>
        <a:buFontTx/>
        <a:buNone/>
        <a:tabLst/>
        <a:defRPr sz="4000" b="0" i="0" u="none" strike="noStrike" cap="none" spc="0" baseline="0">
          <a:solidFill>
            <a:srgbClr val="000000"/>
          </a:solidFill>
          <a:uFillTx/>
          <a:latin typeface="Lato Light"/>
          <a:ea typeface="Lato Light"/>
          <a:cs typeface="Lato Light"/>
          <a:sym typeface="Lato Light"/>
        </a:defRPr>
      </a:lvl9pPr>
    </p:titleStyle>
    <p:bodyStyle>
      <a:lvl1pPr marL="188984" marR="0" indent="-188984" algn="l" defTabSz="755932" rtl="0" latinLnBrk="0">
        <a:lnSpc>
          <a:spcPct val="90000"/>
        </a:lnSpc>
        <a:spcBef>
          <a:spcPts val="800"/>
        </a:spcBef>
        <a:spcAft>
          <a:spcPts val="0"/>
        </a:spcAft>
        <a:buClrTx/>
        <a:buSzPct val="100000"/>
        <a:buFont typeface="Arial"/>
        <a:buChar char="•"/>
        <a:tabLst/>
        <a:defRPr sz="2300" b="0" i="0" u="none" strike="noStrike" cap="none" spc="0" baseline="0">
          <a:solidFill>
            <a:srgbClr val="000000"/>
          </a:solidFill>
          <a:uFillTx/>
          <a:latin typeface="+mn-lt"/>
          <a:ea typeface="+mn-ea"/>
          <a:cs typeface="+mn-cs"/>
          <a:sym typeface="Calibri"/>
        </a:defRPr>
      </a:lvl1pPr>
      <a:lvl2pPr marL="606735" marR="0" indent="-228769" algn="l" defTabSz="755932" rtl="0" latinLnBrk="0">
        <a:lnSpc>
          <a:spcPct val="90000"/>
        </a:lnSpc>
        <a:spcBef>
          <a:spcPts val="800"/>
        </a:spcBef>
        <a:spcAft>
          <a:spcPts val="0"/>
        </a:spcAft>
        <a:buClrTx/>
        <a:buSzPct val="100000"/>
        <a:buFont typeface="Arial"/>
        <a:buChar char="•"/>
        <a:tabLst/>
        <a:defRPr sz="2300" b="0" i="0" u="none" strike="noStrike" cap="none" spc="0" baseline="0">
          <a:solidFill>
            <a:srgbClr val="000000"/>
          </a:solidFill>
          <a:uFillTx/>
          <a:latin typeface="+mn-lt"/>
          <a:ea typeface="+mn-ea"/>
          <a:cs typeface="+mn-cs"/>
          <a:sym typeface="Calibri"/>
        </a:defRPr>
      </a:lvl2pPr>
      <a:lvl3pPr marL="1027598" marR="0" indent="-271662" algn="l" defTabSz="755932" rtl="0" latinLnBrk="0">
        <a:lnSpc>
          <a:spcPct val="90000"/>
        </a:lnSpc>
        <a:spcBef>
          <a:spcPts val="800"/>
        </a:spcBef>
        <a:spcAft>
          <a:spcPts val="0"/>
        </a:spcAft>
        <a:buClrTx/>
        <a:buSzPct val="100000"/>
        <a:buFont typeface="Arial"/>
        <a:buChar char="•"/>
        <a:tabLst/>
        <a:defRPr sz="2300" b="0" i="0" u="none" strike="noStrike" cap="none" spc="0" baseline="0">
          <a:solidFill>
            <a:srgbClr val="000000"/>
          </a:solidFill>
          <a:uFillTx/>
          <a:latin typeface="+mn-lt"/>
          <a:ea typeface="+mn-ea"/>
          <a:cs typeface="+mn-cs"/>
          <a:sym typeface="Calibri"/>
        </a:defRPr>
      </a:lvl3pPr>
      <a:lvl4pPr marL="1444374" marR="0" indent="-310473" algn="l" defTabSz="755932" rtl="0" latinLnBrk="0">
        <a:lnSpc>
          <a:spcPct val="90000"/>
        </a:lnSpc>
        <a:spcBef>
          <a:spcPts val="800"/>
        </a:spcBef>
        <a:spcAft>
          <a:spcPts val="0"/>
        </a:spcAft>
        <a:buClrTx/>
        <a:buSzPct val="100000"/>
        <a:buFont typeface="Arial"/>
        <a:buChar char="•"/>
        <a:tabLst/>
        <a:defRPr sz="2300" b="0" i="0" u="none" strike="noStrike" cap="none" spc="0" baseline="0">
          <a:solidFill>
            <a:srgbClr val="000000"/>
          </a:solidFill>
          <a:uFillTx/>
          <a:latin typeface="+mn-lt"/>
          <a:ea typeface="+mn-ea"/>
          <a:cs typeface="+mn-cs"/>
          <a:sym typeface="Calibri"/>
        </a:defRPr>
      </a:lvl4pPr>
      <a:lvl5pPr marL="1822342" marR="0" indent="-310473" algn="l" defTabSz="755932" rtl="0" latinLnBrk="0">
        <a:lnSpc>
          <a:spcPct val="90000"/>
        </a:lnSpc>
        <a:spcBef>
          <a:spcPts val="800"/>
        </a:spcBef>
        <a:spcAft>
          <a:spcPts val="0"/>
        </a:spcAft>
        <a:buClrTx/>
        <a:buSzPct val="100000"/>
        <a:buFont typeface="Arial"/>
        <a:buChar char="•"/>
        <a:tabLst/>
        <a:defRPr sz="2300" b="0" i="0" u="none" strike="noStrike" cap="none" spc="0" baseline="0">
          <a:solidFill>
            <a:srgbClr val="000000"/>
          </a:solidFill>
          <a:uFillTx/>
          <a:latin typeface="+mn-lt"/>
          <a:ea typeface="+mn-ea"/>
          <a:cs typeface="+mn-cs"/>
          <a:sym typeface="Calibri"/>
        </a:defRPr>
      </a:lvl5pPr>
      <a:lvl6pPr marL="2200307" marR="0" indent="-310472" algn="l" defTabSz="755932" rtl="0" latinLnBrk="0">
        <a:lnSpc>
          <a:spcPct val="90000"/>
        </a:lnSpc>
        <a:spcBef>
          <a:spcPts val="800"/>
        </a:spcBef>
        <a:spcAft>
          <a:spcPts val="0"/>
        </a:spcAft>
        <a:buClrTx/>
        <a:buSzPct val="100000"/>
        <a:buFont typeface="Arial"/>
        <a:buChar char="•"/>
        <a:tabLst/>
        <a:defRPr sz="2300" b="0" i="0" u="none" strike="noStrike" cap="none" spc="0" baseline="0">
          <a:solidFill>
            <a:srgbClr val="000000"/>
          </a:solidFill>
          <a:uFillTx/>
          <a:latin typeface="+mn-lt"/>
          <a:ea typeface="+mn-ea"/>
          <a:cs typeface="+mn-cs"/>
          <a:sym typeface="Calibri"/>
        </a:defRPr>
      </a:lvl6pPr>
      <a:lvl7pPr marL="2578274" marR="0" indent="-310471" algn="l" defTabSz="755932" rtl="0" latinLnBrk="0">
        <a:lnSpc>
          <a:spcPct val="90000"/>
        </a:lnSpc>
        <a:spcBef>
          <a:spcPts val="800"/>
        </a:spcBef>
        <a:spcAft>
          <a:spcPts val="0"/>
        </a:spcAft>
        <a:buClrTx/>
        <a:buSzPct val="100000"/>
        <a:buFont typeface="Arial"/>
        <a:buChar char="•"/>
        <a:tabLst/>
        <a:defRPr sz="2300" b="0" i="0" u="none" strike="noStrike" cap="none" spc="0" baseline="0">
          <a:solidFill>
            <a:srgbClr val="000000"/>
          </a:solidFill>
          <a:uFillTx/>
          <a:latin typeface="+mn-lt"/>
          <a:ea typeface="+mn-ea"/>
          <a:cs typeface="+mn-cs"/>
          <a:sym typeface="Calibri"/>
        </a:defRPr>
      </a:lvl7pPr>
      <a:lvl8pPr marL="2956243" marR="0" indent="-310473" algn="l" defTabSz="755932" rtl="0" latinLnBrk="0">
        <a:lnSpc>
          <a:spcPct val="90000"/>
        </a:lnSpc>
        <a:spcBef>
          <a:spcPts val="800"/>
        </a:spcBef>
        <a:spcAft>
          <a:spcPts val="0"/>
        </a:spcAft>
        <a:buClrTx/>
        <a:buSzPct val="100000"/>
        <a:buFont typeface="Arial"/>
        <a:buChar char="•"/>
        <a:tabLst/>
        <a:defRPr sz="2300" b="0" i="0" u="none" strike="noStrike" cap="none" spc="0" baseline="0">
          <a:solidFill>
            <a:srgbClr val="000000"/>
          </a:solidFill>
          <a:uFillTx/>
          <a:latin typeface="+mn-lt"/>
          <a:ea typeface="+mn-ea"/>
          <a:cs typeface="+mn-cs"/>
          <a:sym typeface="Calibri"/>
        </a:defRPr>
      </a:lvl8pPr>
      <a:lvl9pPr marL="3334210" marR="0" indent="-310471" algn="l" defTabSz="755932" rtl="0" latinLnBrk="0">
        <a:lnSpc>
          <a:spcPct val="90000"/>
        </a:lnSpc>
        <a:spcBef>
          <a:spcPts val="800"/>
        </a:spcBef>
        <a:spcAft>
          <a:spcPts val="0"/>
        </a:spcAft>
        <a:buClrTx/>
        <a:buSzPct val="100000"/>
        <a:buFont typeface="Arial"/>
        <a:buChar char="•"/>
        <a:tabLst/>
        <a:defRPr sz="2300" b="0" i="0" u="none" strike="noStrike" cap="none" spc="0" baseline="0">
          <a:solidFill>
            <a:srgbClr val="000000"/>
          </a:solidFill>
          <a:uFillTx/>
          <a:latin typeface="+mn-lt"/>
          <a:ea typeface="+mn-ea"/>
          <a:cs typeface="+mn-cs"/>
          <a:sym typeface="Calibri"/>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F7452-B373-0A02-2BA6-90F59CAAA1CC}"/>
            </a:ext>
          </a:extLst>
        </p:cNvPr>
        <p:cNvGrpSpPr/>
        <p:nvPr/>
      </p:nvGrpSpPr>
      <p:grpSpPr>
        <a:xfrm>
          <a:off x="0" y="0"/>
          <a:ext cx="0" cy="0"/>
          <a:chOff x="0" y="0"/>
          <a:chExt cx="0" cy="0"/>
        </a:xfrm>
      </p:grpSpPr>
      <p:pic>
        <p:nvPicPr>
          <p:cNvPr id="26" name="Image 25" descr="Une image contenant haut-parleur, mégaphone, silhouette">
            <a:extLst>
              <a:ext uri="{FF2B5EF4-FFF2-40B4-BE49-F238E27FC236}">
                <a16:creationId xmlns:a16="http://schemas.microsoft.com/office/drawing/2014/main" id="{635C1100-8E8A-B168-1B89-8C1281D7D3BD}"/>
              </a:ext>
            </a:extLst>
          </p:cNvPr>
          <p:cNvPicPr>
            <a:picLocks noChangeAspect="1"/>
          </p:cNvPicPr>
          <p:nvPr/>
        </p:nvPicPr>
        <p:blipFill>
          <a:blip r:embed="rId3">
            <a:alphaModFix amt="66000"/>
            <a:extLst>
              <a:ext uri="{BEBA8EAE-BF5A-486C-A8C5-ECC9F3942E4B}">
                <a14:imgProps xmlns:a14="http://schemas.microsoft.com/office/drawing/2010/main">
                  <a14:imgLayer r:embed="rId4">
                    <a14:imgEffect>
                      <a14:colorTemperature colorTemp="8904"/>
                    </a14:imgEffect>
                    <a14:imgEffect>
                      <a14:saturation sat="145000"/>
                    </a14:imgEffect>
                  </a14:imgLayer>
                </a14:imgProps>
              </a:ext>
              <a:ext uri="{28A0092B-C50C-407E-A947-70E740481C1C}">
                <a14:useLocalDpi xmlns:a14="http://schemas.microsoft.com/office/drawing/2010/main" val="0"/>
              </a:ext>
            </a:extLst>
          </a:blip>
          <a:stretch>
            <a:fillRect/>
          </a:stretch>
        </p:blipFill>
        <p:spPr>
          <a:xfrm>
            <a:off x="2205206" y="265807"/>
            <a:ext cx="5143979" cy="191434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Rectangle 4">
            <a:extLst>
              <a:ext uri="{FF2B5EF4-FFF2-40B4-BE49-F238E27FC236}">
                <a16:creationId xmlns:a16="http://schemas.microsoft.com/office/drawing/2014/main" id="{D21C1CC0-AD99-8BF0-0664-FCA265D5F771}"/>
              </a:ext>
            </a:extLst>
          </p:cNvPr>
          <p:cNvSpPr>
            <a:spLocks noChangeArrowheads="1"/>
          </p:cNvSpPr>
          <p:nvPr/>
        </p:nvSpPr>
        <p:spPr bwMode="auto">
          <a:xfrm>
            <a:off x="24674" y="118553"/>
            <a:ext cx="75565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dirty="0"/>
          </a:p>
        </p:txBody>
      </p:sp>
      <p:sp>
        <p:nvSpPr>
          <p:cNvPr id="8" name="Rectangle 5">
            <a:extLst>
              <a:ext uri="{FF2B5EF4-FFF2-40B4-BE49-F238E27FC236}">
                <a16:creationId xmlns:a16="http://schemas.microsoft.com/office/drawing/2014/main" id="{DA8F1000-9294-D47D-8EAE-B5281C86466A}"/>
              </a:ext>
            </a:extLst>
          </p:cNvPr>
          <p:cNvSpPr>
            <a:spLocks noChangeArrowheads="1"/>
          </p:cNvSpPr>
          <p:nvPr/>
        </p:nvSpPr>
        <p:spPr bwMode="auto">
          <a:xfrm>
            <a:off x="207315" y="1410713"/>
            <a:ext cx="1818126"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tx1"/>
                </a:solidFill>
                <a:effectLst/>
                <a:latin typeface="Sitka Small" pitchFamily="2" charset="0"/>
                <a:ea typeface="Calibri" panose="020F0502020204030204" pitchFamily="34" charset="0"/>
                <a:cs typeface="Calibri" panose="020F0502020204030204" pitchFamily="34" charset="0"/>
              </a:rPr>
              <a:t>COORDINATION DES </a:t>
            </a: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tx1"/>
                </a:solidFill>
                <a:effectLst/>
                <a:latin typeface="Sitka Small" pitchFamily="2" charset="0"/>
                <a:ea typeface="Calibri" panose="020F0502020204030204" pitchFamily="34" charset="0"/>
                <a:cs typeface="Calibri" panose="020F0502020204030204" pitchFamily="34" charset="0"/>
              </a:rPr>
              <a:t>SYNDICATS CGT</a:t>
            </a:r>
            <a:endParaRPr kumimoji="0" lang="fr-FR" altLang="fr-FR" sz="11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a:ln>
                  <a:noFill/>
                </a:ln>
                <a:solidFill>
                  <a:schemeClr val="tx1"/>
                </a:solidFill>
                <a:effectLst/>
                <a:latin typeface="Sitka Small" pitchFamily="2" charset="0"/>
                <a:ea typeface="Calibri" panose="020F0502020204030204" pitchFamily="34" charset="0"/>
                <a:cs typeface="Calibri" panose="020F0502020204030204" pitchFamily="34" charset="0"/>
              </a:rPr>
              <a:t>Groupe</a:t>
            </a: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1100" b="1" i="0" u="none" strike="noStrike" cap="none" normalizeH="0" baseline="0" dirty="0" err="1">
                <a:ln>
                  <a:noFill/>
                </a:ln>
                <a:solidFill>
                  <a:schemeClr val="tx1"/>
                </a:solidFill>
                <a:effectLst/>
                <a:latin typeface="Sitka Small" pitchFamily="2" charset="0"/>
                <a:ea typeface="Calibri" panose="020F0502020204030204" pitchFamily="34" charset="0"/>
                <a:cs typeface="Calibri" panose="020F0502020204030204" pitchFamily="34" charset="0"/>
              </a:rPr>
              <a:t>TotalEnergies</a:t>
            </a:r>
            <a:endParaRPr kumimoji="0" lang="fr-FR" altLang="fr-FR" sz="1100" b="0" i="0" u="none" strike="noStrike" cap="none" normalizeH="0" baseline="0" dirty="0">
              <a:ln>
                <a:noFill/>
              </a:ln>
              <a:solidFill>
                <a:schemeClr val="tx1"/>
              </a:solidFill>
              <a:effectLst/>
              <a:latin typeface="Arial" panose="020B0604020202020204" pitchFamily="34" charset="0"/>
            </a:endParaRPr>
          </a:p>
        </p:txBody>
      </p:sp>
      <p:sp>
        <p:nvSpPr>
          <p:cNvPr id="13" name="ZoneTexte 12">
            <a:extLst>
              <a:ext uri="{FF2B5EF4-FFF2-40B4-BE49-F238E27FC236}">
                <a16:creationId xmlns:a16="http://schemas.microsoft.com/office/drawing/2014/main" id="{14C71AF9-01E9-2B00-06CE-A68A2B2E80C0}"/>
              </a:ext>
            </a:extLst>
          </p:cNvPr>
          <p:cNvSpPr txBox="1"/>
          <p:nvPr/>
        </p:nvSpPr>
        <p:spPr>
          <a:xfrm>
            <a:off x="5887729" y="265807"/>
            <a:ext cx="1327150" cy="276999"/>
          </a:xfrm>
          <a:prstGeom prst="rect">
            <a:avLst/>
          </a:prstGeom>
          <a:no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a:spAutoFit/>
          </a:bodyPr>
          <a:lstStyle/>
          <a:p>
            <a:pPr defTabSz="755932">
              <a:defRPr sz="1400">
                <a:latin typeface="Lato Light"/>
                <a:ea typeface="Lato Light"/>
                <a:cs typeface="Lato Light"/>
                <a:sym typeface="Lato Light"/>
              </a:defRPr>
            </a:pPr>
            <a:r>
              <a:rPr lang="fr-FR" sz="1200" dirty="0">
                <a:solidFill>
                  <a:schemeClr val="bg1"/>
                </a:solidFill>
              </a:rPr>
              <a:t>Septembre 2026</a:t>
            </a:r>
          </a:p>
        </p:txBody>
      </p:sp>
      <p:pic>
        <p:nvPicPr>
          <p:cNvPr id="6" name="Image 5">
            <a:extLst>
              <a:ext uri="{FF2B5EF4-FFF2-40B4-BE49-F238E27FC236}">
                <a16:creationId xmlns:a16="http://schemas.microsoft.com/office/drawing/2014/main" id="{E4E002FA-975B-9384-0739-A84E1FC26D1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1365" y="118553"/>
            <a:ext cx="1327150" cy="1226399"/>
          </a:xfrm>
          <a:prstGeom prst="rect">
            <a:avLst/>
          </a:prstGeom>
          <a:noFill/>
          <a:ln>
            <a:noFill/>
          </a:ln>
        </p:spPr>
      </p:pic>
      <p:sp>
        <p:nvSpPr>
          <p:cNvPr id="3" name="ZoneTexte 2">
            <a:extLst>
              <a:ext uri="{FF2B5EF4-FFF2-40B4-BE49-F238E27FC236}">
                <a16:creationId xmlns:a16="http://schemas.microsoft.com/office/drawing/2014/main" id="{78A54AC1-82ED-A669-9348-17D63FDBFFC4}"/>
              </a:ext>
            </a:extLst>
          </p:cNvPr>
          <p:cNvSpPr txBox="1"/>
          <p:nvPr/>
        </p:nvSpPr>
        <p:spPr>
          <a:xfrm>
            <a:off x="207315" y="2498401"/>
            <a:ext cx="7200034" cy="8279190"/>
          </a:xfrm>
          <a:prstGeom prst="rect">
            <a:avLst/>
          </a:prstGeom>
          <a:noFill/>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91440" tIns="45720" rIns="91440" bIns="45720" numCol="2" spcCol="180000" anchor="t">
            <a:spAutoFit/>
          </a:bodyPr>
          <a:lstStyle/>
          <a:p>
            <a:pPr algn="just"/>
            <a:r>
              <a:rPr lang="fr-FR" sz="1400" b="1" dirty="0"/>
              <a:t>➡️	POUR la défense de l’emploi</a:t>
            </a:r>
            <a:endParaRPr lang="fr-FR" sz="1400" dirty="0"/>
          </a:p>
          <a:p>
            <a:pPr algn="just"/>
            <a:r>
              <a:rPr lang="fr-FR" sz="1400" b="1" dirty="0"/>
              <a:t>➡️	POUR nos conditions de santé, 	sécurité au travail</a:t>
            </a:r>
            <a:endParaRPr lang="fr-FR" sz="1400" dirty="0"/>
          </a:p>
          <a:p>
            <a:pPr algn="just"/>
            <a:r>
              <a:rPr lang="fr-FR" sz="1400" b="1" dirty="0"/>
              <a:t>➡️	POUR nos outils de travail</a:t>
            </a:r>
            <a:endParaRPr lang="fr-FR" sz="1400" dirty="0"/>
          </a:p>
          <a:p>
            <a:pPr algn="just"/>
            <a:r>
              <a:rPr lang="fr-FR" sz="1400" b="1" dirty="0"/>
              <a:t>➡️	POUR l’augmentation des salaires</a:t>
            </a:r>
            <a:endParaRPr lang="fr-FR" sz="1400" dirty="0"/>
          </a:p>
          <a:p>
            <a:pPr algn="just"/>
            <a:endParaRPr lang="fr-FR" sz="1400" b="1" dirty="0"/>
          </a:p>
          <a:p>
            <a:pPr algn="just"/>
            <a:r>
              <a:rPr lang="fr-FR" sz="1400" b="1" dirty="0"/>
              <a:t>Depuis des mois, les salariés paient la facture de la crise entamée du fait de la guerre déclenchée par les Etats Unis et Israël au moyen orient. Cette crise a été aggravée par la spéculation sur les matières premières et notamment le pétrole. Et les salariés du Groupe </a:t>
            </a:r>
            <a:r>
              <a:rPr lang="fr-FR" sz="1400" b="1" dirty="0" err="1"/>
              <a:t>TotalEnergies</a:t>
            </a:r>
            <a:r>
              <a:rPr lang="fr-FR" sz="1400" b="1" dirty="0"/>
              <a:t> ne sont pas épargnés.</a:t>
            </a:r>
          </a:p>
          <a:p>
            <a:pPr algn="just"/>
            <a:endParaRPr lang="fr-FR" sz="1400" dirty="0"/>
          </a:p>
          <a:p>
            <a:pPr algn="just"/>
            <a:r>
              <a:rPr lang="fr-FR" sz="1400" dirty="0">
                <a:solidFill>
                  <a:schemeClr val="tx1"/>
                </a:solidFill>
              </a:rPr>
              <a:t>Les prix continuent d'augmenter dans les rayons et sur les factures, le </a:t>
            </a:r>
            <a:r>
              <a:rPr lang="fr-FR" sz="1400" dirty="0"/>
              <a:t>carburant atteint des prix records et les salaires, eux, restent bloqués. En revanche les actionnaires continuent de s’enrichir grassement (augmentation de 5,9% du dividende pour 2026) sur les richesses produites par l’ensemble des travailleurs du Groupe.</a:t>
            </a:r>
          </a:p>
          <a:p>
            <a:pPr algn="just"/>
            <a:endParaRPr lang="fr-FR" sz="1400" dirty="0"/>
          </a:p>
          <a:p>
            <a:pPr algn="just"/>
            <a:r>
              <a:rPr lang="fr-FR" sz="1400" dirty="0"/>
              <a:t>Dans le même temps : Partout dans le Groupe, </a:t>
            </a:r>
            <a:r>
              <a:rPr lang="fr-FR" sz="1400" b="1" dirty="0"/>
              <a:t>les effectifs sont sous tension</a:t>
            </a:r>
            <a:r>
              <a:rPr lang="fr-FR" sz="1400" dirty="0"/>
              <a:t>. Départs non remplacés, </a:t>
            </a:r>
            <a:r>
              <a:rPr lang="fr-FR" sz="1400" b="1" dirty="0"/>
              <a:t>recours massif à la précarité, externalisations, intérim, CDD à répétition, sous-traitance permanente </a:t>
            </a:r>
            <a:r>
              <a:rPr lang="fr-FR" sz="1400" dirty="0"/>
              <a:t>: </a:t>
            </a:r>
            <a:r>
              <a:rPr lang="fr-FR" sz="1400" b="1" dirty="0"/>
              <a:t>les salariés subissent une dégradation continue de leurs conditions de travail qui s’est accentuée pendant les périodes de canicule.</a:t>
            </a:r>
          </a:p>
          <a:p>
            <a:pPr algn="just"/>
            <a:endParaRPr lang="fr-FR" sz="1400" b="1" dirty="0"/>
          </a:p>
          <a:p>
            <a:pPr algn="just"/>
            <a:r>
              <a:rPr lang="fr-FR" sz="1400" b="1" dirty="0">
                <a:solidFill>
                  <a:srgbClr val="FF0000"/>
                </a:solidFill>
              </a:rPr>
              <a:t>Cette politique n'est pas seulement injuste</a:t>
            </a:r>
            <a:r>
              <a:rPr lang="fr-FR" sz="1400" dirty="0">
                <a:solidFill>
                  <a:srgbClr val="FF0000"/>
                </a:solidFill>
              </a:rPr>
              <a:t>, </a:t>
            </a:r>
            <a:r>
              <a:rPr lang="fr-FR" sz="1400" b="1" dirty="0">
                <a:solidFill>
                  <a:srgbClr val="FF0000"/>
                </a:solidFill>
              </a:rPr>
              <a:t>elle est dangereuse !</a:t>
            </a:r>
          </a:p>
          <a:p>
            <a:pPr algn="just"/>
            <a:endParaRPr lang="fr-FR" sz="1400" dirty="0"/>
          </a:p>
          <a:p>
            <a:pPr algn="just"/>
            <a:r>
              <a:rPr lang="fr-FR" sz="1400" dirty="0"/>
              <a:t>Les activités de </a:t>
            </a:r>
            <a:r>
              <a:rPr lang="fr-FR" sz="1400" dirty="0" err="1"/>
              <a:t>TotalEnergies</a:t>
            </a:r>
            <a:r>
              <a:rPr lang="fr-FR" sz="1400" dirty="0"/>
              <a:t> nécessitent de l'expérience, de la qualification, de la formation et une parfaite maîtrise des risques industriels.</a:t>
            </a:r>
          </a:p>
          <a:p>
            <a:pPr algn="just"/>
            <a:endParaRPr lang="fr-FR" sz="1400" dirty="0"/>
          </a:p>
          <a:p>
            <a:pPr algn="just"/>
            <a:r>
              <a:rPr lang="fr-FR" sz="1400" dirty="0"/>
              <a:t>Le recours abusif aux emplois précaires CDD ou à l’intérim constaté :</a:t>
            </a:r>
          </a:p>
          <a:p>
            <a:r>
              <a:rPr lang="fr-FR" sz="1400" dirty="0">
                <a:solidFill>
                  <a:srgbClr val="FF0000"/>
                </a:solidFill>
              </a:rPr>
              <a:t>⚠</a:t>
            </a:r>
            <a:r>
              <a:rPr lang="fr-FR" sz="1400" dirty="0"/>
              <a:t> augmente les risques d'accidents du travail</a:t>
            </a:r>
            <a:br>
              <a:rPr lang="fr-FR" sz="1400" dirty="0"/>
            </a:br>
            <a:r>
              <a:rPr lang="fr-FR" sz="1400" dirty="0">
                <a:solidFill>
                  <a:srgbClr val="FF0000"/>
                </a:solidFill>
              </a:rPr>
              <a:t>⚠</a:t>
            </a:r>
            <a:r>
              <a:rPr lang="fr-FR" sz="1400" dirty="0"/>
              <a:t> fragilise la prévention des risques industriels</a:t>
            </a:r>
            <a:br>
              <a:rPr lang="fr-FR" sz="1400" dirty="0"/>
            </a:br>
            <a:r>
              <a:rPr lang="fr-FR" sz="1400" dirty="0">
                <a:solidFill>
                  <a:srgbClr val="FF0000"/>
                </a:solidFill>
              </a:rPr>
              <a:t>⚠</a:t>
            </a:r>
            <a:r>
              <a:rPr lang="fr-FR" sz="1400" dirty="0"/>
              <a:t> dégrade la transmission des savoir-faire</a:t>
            </a:r>
            <a:br>
              <a:rPr lang="fr-FR" sz="1400" dirty="0"/>
            </a:br>
            <a:r>
              <a:rPr lang="fr-FR" sz="1400" dirty="0">
                <a:solidFill>
                  <a:srgbClr val="FF0000"/>
                </a:solidFill>
              </a:rPr>
              <a:t>⚠</a:t>
            </a:r>
            <a:r>
              <a:rPr lang="fr-FR" sz="1400" dirty="0"/>
              <a:t> accroît les risques psychosociaux et la souffrance au travail</a:t>
            </a:r>
          </a:p>
          <a:p>
            <a:pPr algn="just"/>
            <a:endParaRPr lang="fr-FR" sz="1400" dirty="0"/>
          </a:p>
          <a:p>
            <a:pPr algn="just"/>
            <a:r>
              <a:rPr lang="fr-FR" sz="1400" b="1" dirty="0"/>
              <a:t>La sécurité qui est le maître mot de la Direction est vite sacrifiée au profit de la rentabilité ! </a:t>
            </a:r>
          </a:p>
          <a:p>
            <a:pPr algn="just"/>
            <a:endParaRPr lang="fr-FR" sz="1400" b="1" dirty="0"/>
          </a:p>
          <a:p>
            <a:pPr algn="just"/>
            <a:r>
              <a:rPr lang="fr-FR" sz="1400" b="1" dirty="0">
                <a:solidFill>
                  <a:srgbClr val="FF0000"/>
                </a:solidFill>
              </a:rPr>
              <a:t>Les salaires stagnent et sont même rattrapés par le SMIC dans les filiales du Groupe comme Hutchinson, </a:t>
            </a:r>
            <a:r>
              <a:rPr lang="fr-FR" sz="1400" b="1" dirty="0" err="1">
                <a:solidFill>
                  <a:srgbClr val="FF0000"/>
                </a:solidFill>
              </a:rPr>
              <a:t>Argedis</a:t>
            </a:r>
            <a:r>
              <a:rPr lang="fr-FR" sz="1400" b="1" dirty="0">
                <a:solidFill>
                  <a:srgbClr val="FF0000"/>
                </a:solidFill>
              </a:rPr>
              <a:t> alors que les profits sont astronomiques !</a:t>
            </a:r>
          </a:p>
          <a:p>
            <a:pPr algn="just"/>
            <a:endParaRPr lang="fr-FR" sz="1400" dirty="0"/>
          </a:p>
          <a:p>
            <a:pPr algn="just"/>
            <a:r>
              <a:rPr lang="fr-FR" sz="1400" dirty="0"/>
              <a:t>➡ des milliers de salariés voient leur pouvoir d'achat reculer</a:t>
            </a:r>
          </a:p>
          <a:p>
            <a:pPr algn="just"/>
            <a:r>
              <a:rPr lang="fr-FR" sz="1400" dirty="0"/>
              <a:t>➡ de nombreux travailleurs dans les filiales, perçoivent la prime d'activité de la CAF pour compenser des rémunérations devenues insuffisantes face à l'explosion du coût de la vie, prime payé par les impôts du contribuable ! </a:t>
            </a:r>
            <a:r>
              <a:rPr lang="fr-FR" sz="1400" b="1" dirty="0">
                <a:solidFill>
                  <a:schemeClr val="tx1"/>
                </a:solidFill>
              </a:rPr>
              <a:t>Inadmissible !</a:t>
            </a:r>
          </a:p>
          <a:p>
            <a:pPr algn="just"/>
            <a:endParaRPr lang="fr-FR" sz="1400" dirty="0"/>
          </a:p>
          <a:p>
            <a:pPr algn="just"/>
            <a:r>
              <a:rPr lang="fr-FR" sz="1400" dirty="0"/>
              <a:t>Les richesses créées par les salariés doivent d'abord revenir à celles et ceux qui les produisent.</a:t>
            </a:r>
          </a:p>
        </p:txBody>
      </p:sp>
      <p:sp>
        <p:nvSpPr>
          <p:cNvPr id="7" name="ZoneTexte 6">
            <a:extLst>
              <a:ext uri="{FF2B5EF4-FFF2-40B4-BE49-F238E27FC236}">
                <a16:creationId xmlns:a16="http://schemas.microsoft.com/office/drawing/2014/main" id="{6DE78C5E-F4D6-FCF7-6C95-0196FA2F4ED6}"/>
              </a:ext>
            </a:extLst>
          </p:cNvPr>
          <p:cNvSpPr txBox="1"/>
          <p:nvPr/>
        </p:nvSpPr>
        <p:spPr>
          <a:xfrm>
            <a:off x="2189435" y="811633"/>
            <a:ext cx="4980819" cy="923330"/>
          </a:xfrm>
          <a:prstGeom prst="rect">
            <a:avLst/>
          </a:prstGeom>
          <a:no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a:spAutoFit/>
          </a:bodyPr>
          <a:lstStyle/>
          <a:p>
            <a:pPr algn="ctr" fontAlgn="base">
              <a:spcBef>
                <a:spcPts val="1800"/>
              </a:spcBef>
              <a:spcAft>
                <a:spcPts val="400"/>
              </a:spcAft>
            </a:pPr>
            <a:r>
              <a:rPr lang="fr-FR" b="1" dirty="0">
                <a:solidFill>
                  <a:schemeClr val="bg1"/>
                </a:solidFill>
              </a:rPr>
              <a:t>TOUTES ET TOUS MOBILISES DES LE 8 OCTOBRE 2026 SUR TOUS LES SITES DU GROUPE TOTALENERGIES !</a:t>
            </a:r>
            <a:endParaRPr lang="fr-FR" dirty="0">
              <a:solidFill>
                <a:schemeClr val="bg1"/>
              </a:solidFill>
            </a:endParaRPr>
          </a:p>
        </p:txBody>
      </p:sp>
    </p:spTree>
    <p:extLst>
      <p:ext uri="{BB962C8B-B14F-4D97-AF65-F5344CB8AC3E}">
        <p14:creationId xmlns:p14="http://schemas.microsoft.com/office/powerpoint/2010/main" val="407424906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Espace réservé du titre 18"/>
          <p:cNvSpPr txBox="1"/>
          <p:nvPr/>
        </p:nvSpPr>
        <p:spPr>
          <a:xfrm>
            <a:off x="264577" y="-176943"/>
            <a:ext cx="6879394" cy="139188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8" tIns="45718" rIns="45718" bIns="45718" anchor="ctr">
            <a:normAutofit/>
          </a:bodyPr>
          <a:lstStyle/>
          <a:p>
            <a:pPr defTabSz="755932">
              <a:lnSpc>
                <a:spcPct val="90000"/>
              </a:lnSpc>
              <a:defRPr sz="4000">
                <a:latin typeface="Lato Light"/>
                <a:ea typeface="Lato Light"/>
                <a:cs typeface="Lato Light"/>
                <a:sym typeface="Lato Light"/>
              </a:defRPr>
            </a:pPr>
            <a:endParaRPr lang="fr-FR" sz="2000">
              <a:solidFill>
                <a:schemeClr val="tx1"/>
              </a:solidFill>
            </a:endParaRPr>
          </a:p>
        </p:txBody>
      </p:sp>
      <p:sp>
        <p:nvSpPr>
          <p:cNvPr id="16" name="Numéro de diapositive">
            <a:extLst>
              <a:ext uri="{FF2B5EF4-FFF2-40B4-BE49-F238E27FC236}">
                <a16:creationId xmlns:a16="http://schemas.microsoft.com/office/drawing/2014/main" id="{0C5367BA-AC23-5831-6EC8-F5FA097141E6}"/>
              </a:ext>
            </a:extLst>
          </p:cNvPr>
          <p:cNvSpPr txBox="1">
            <a:spLocks/>
          </p:cNvSpPr>
          <p:nvPr/>
        </p:nvSpPr>
        <p:spPr>
          <a:xfrm>
            <a:off x="5156870" y="10100272"/>
            <a:ext cx="258622" cy="269239"/>
          </a:xfrm>
          <a:prstGeom prst="rect">
            <a:avLst/>
          </a:prstGeom>
          <a:ln w="12700">
            <a:miter lim="400000"/>
          </a:ln>
        </p:spPr>
        <p:txBody>
          <a:bodyPr wrap="none" lIns="45718" tIns="45718" rIns="45718" bIns="45718"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mn-lt"/>
                <a:ea typeface="+mn-ea"/>
                <a:cs typeface="+mn-cs"/>
                <a:sym typeface="Calibri"/>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a:lstStyle>
          <a:p>
            <a:fld id="{86CB4B4D-7CA3-9044-876B-883B54F8677D}" type="slidenum">
              <a:rPr lang="fr-FR" smtClean="0">
                <a:latin typeface="Calibri"/>
                <a:cs typeface="Calibri"/>
              </a:rPr>
              <a:pPr/>
              <a:t>2</a:t>
            </a:fld>
            <a:endParaRPr lang="fr-FR">
              <a:latin typeface="Calibri"/>
              <a:cs typeface="Calibri"/>
            </a:endParaRPr>
          </a:p>
        </p:txBody>
      </p:sp>
      <p:pic>
        <p:nvPicPr>
          <p:cNvPr id="17" name="Image 9" descr="Image 9">
            <a:extLst>
              <a:ext uri="{FF2B5EF4-FFF2-40B4-BE49-F238E27FC236}">
                <a16:creationId xmlns:a16="http://schemas.microsoft.com/office/drawing/2014/main" id="{551AD223-11E5-1D80-74F9-150EDCB092F3}"/>
              </a:ext>
            </a:extLst>
          </p:cNvPr>
          <p:cNvPicPr>
            <a:picLocks noChangeAspect="1"/>
          </p:cNvPicPr>
          <p:nvPr/>
        </p:nvPicPr>
        <p:blipFill>
          <a:blip r:embed="rId2"/>
          <a:stretch>
            <a:fillRect/>
          </a:stretch>
        </p:blipFill>
        <p:spPr>
          <a:xfrm>
            <a:off x="-327" y="9412016"/>
            <a:ext cx="7548693" cy="1268683"/>
          </a:xfrm>
          <a:prstGeom prst="rect">
            <a:avLst/>
          </a:prstGeom>
          <a:ln w="12700">
            <a:miter lim="400000"/>
          </a:ln>
        </p:spPr>
      </p:pic>
      <p:sp>
        <p:nvSpPr>
          <p:cNvPr id="8" name="ZoneTexte 7">
            <a:extLst>
              <a:ext uri="{FF2B5EF4-FFF2-40B4-BE49-F238E27FC236}">
                <a16:creationId xmlns:a16="http://schemas.microsoft.com/office/drawing/2014/main" id="{CF6FFF24-6496-49F6-7F63-1E4E034EA1E4}"/>
              </a:ext>
            </a:extLst>
          </p:cNvPr>
          <p:cNvSpPr txBox="1"/>
          <p:nvPr/>
        </p:nvSpPr>
        <p:spPr>
          <a:xfrm>
            <a:off x="8133" y="9449345"/>
            <a:ext cx="6108975"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buNone/>
            </a:pPr>
            <a:r>
              <a:rPr lang="fr-FR" sz="900" b="1" i="0" dirty="0">
                <a:solidFill>
                  <a:srgbClr val="11100F"/>
                </a:solidFill>
                <a:effectLst/>
                <a:latin typeface="inherit"/>
              </a:rPr>
              <a:t>Coordinateur Groupe TotalEnergies :</a:t>
            </a:r>
            <a:endParaRPr lang="fr-FR" sz="900" b="0" i="0" dirty="0">
              <a:solidFill>
                <a:srgbClr val="11100F"/>
              </a:solidFill>
              <a:effectLst/>
              <a:latin typeface="Segoe UI" panose="020B0502040204020203" pitchFamily="34" charset="0"/>
            </a:endParaRPr>
          </a:p>
          <a:p>
            <a:pPr algn="l">
              <a:buNone/>
            </a:pPr>
            <a:r>
              <a:rPr lang="fr-FR" sz="900" b="0" i="0" dirty="0">
                <a:solidFill>
                  <a:srgbClr val="11100F"/>
                </a:solidFill>
                <a:effectLst/>
                <a:latin typeface="Segoe UI" panose="020B0502040204020203" pitchFamily="34" charset="0"/>
              </a:rPr>
              <a:t>Eric SELLINI : 06 17 82 59 06</a:t>
            </a:r>
          </a:p>
          <a:p>
            <a:pPr algn="l">
              <a:buNone/>
            </a:pPr>
            <a:r>
              <a:rPr lang="fr-FR" sz="900" b="1" i="0" dirty="0">
                <a:solidFill>
                  <a:srgbClr val="11100F"/>
                </a:solidFill>
                <a:effectLst/>
                <a:latin typeface="inherit"/>
              </a:rPr>
              <a:t>Secrétaire du Comité Européen :</a:t>
            </a:r>
            <a:endParaRPr lang="fr-FR" sz="900" b="0" i="0" dirty="0">
              <a:solidFill>
                <a:srgbClr val="11100F"/>
              </a:solidFill>
              <a:effectLst/>
              <a:latin typeface="Segoe UI" panose="020B0502040204020203" pitchFamily="34" charset="0"/>
            </a:endParaRPr>
          </a:p>
          <a:p>
            <a:pPr algn="l">
              <a:buNone/>
            </a:pPr>
            <a:r>
              <a:rPr lang="fr-FR" sz="900" b="0" i="0" dirty="0">
                <a:solidFill>
                  <a:srgbClr val="11100F"/>
                </a:solidFill>
                <a:effectLst/>
                <a:latin typeface="Segoe UI" panose="020B0502040204020203" pitchFamily="34" charset="0"/>
              </a:rPr>
              <a:t>Thierry DEFRESNE : 06 18 99 69 40</a:t>
            </a:r>
          </a:p>
          <a:p>
            <a:pPr algn="l">
              <a:buNone/>
            </a:pPr>
            <a:endParaRPr lang="fr-FR" sz="900" b="0" i="0" dirty="0">
              <a:solidFill>
                <a:srgbClr val="11100F"/>
              </a:solidFill>
              <a:effectLst/>
              <a:latin typeface="Segoe UI" panose="020B0502040204020203" pitchFamily="34" charset="0"/>
            </a:endParaRPr>
          </a:p>
          <a:p>
            <a:pPr algn="l">
              <a:buNone/>
            </a:pPr>
            <a:r>
              <a:rPr lang="fr-FR" sz="900" b="1" i="0" dirty="0">
                <a:solidFill>
                  <a:srgbClr val="11100F"/>
                </a:solidFill>
                <a:effectLst/>
                <a:latin typeface="inherit"/>
              </a:rPr>
              <a:t>DSC UES RP  </a:t>
            </a:r>
            <a:r>
              <a:rPr lang="fr-FR" sz="900" b="0" i="0" dirty="0">
                <a:solidFill>
                  <a:srgbClr val="11100F"/>
                </a:solidFill>
                <a:effectLst/>
                <a:latin typeface="Segoe UI" panose="020B0502040204020203" pitchFamily="34" charset="0"/>
              </a:rPr>
              <a:t>Benjamin TANGE : 06 09 41 51 87		Coordinateur Hutchinson Didier Godde : 06 31 00 56 56 </a:t>
            </a:r>
          </a:p>
          <a:p>
            <a:pPr algn="l">
              <a:buNone/>
            </a:pPr>
            <a:r>
              <a:rPr lang="fr-FR" sz="900" b="1" i="0" dirty="0">
                <a:solidFill>
                  <a:srgbClr val="11100F"/>
                </a:solidFill>
                <a:effectLst/>
                <a:latin typeface="inherit"/>
              </a:rPr>
              <a:t>DSC UES MS  </a:t>
            </a:r>
            <a:r>
              <a:rPr lang="fr-FR" sz="900" b="0" i="0" dirty="0">
                <a:solidFill>
                  <a:srgbClr val="11100F"/>
                </a:solidFill>
                <a:effectLst/>
                <a:latin typeface="Segoe UI" panose="020B0502040204020203" pitchFamily="34" charset="0"/>
              </a:rPr>
              <a:t>Sandie KERFONTAIN : 06 78 28 33 99	DS </a:t>
            </a:r>
            <a:r>
              <a:rPr lang="fr-FR" sz="900" b="0" i="0" dirty="0" err="1">
                <a:solidFill>
                  <a:srgbClr val="11100F"/>
                </a:solidFill>
                <a:effectLst/>
                <a:latin typeface="Segoe UI" panose="020B0502040204020203" pitchFamily="34" charset="0"/>
              </a:rPr>
              <a:t>Argedis</a:t>
            </a:r>
            <a:r>
              <a:rPr lang="fr-FR" sz="900" b="0" i="0" dirty="0">
                <a:solidFill>
                  <a:srgbClr val="11100F"/>
                </a:solidFill>
                <a:effectLst/>
                <a:latin typeface="Segoe UI" panose="020B0502040204020203" pitchFamily="34" charset="0"/>
              </a:rPr>
              <a:t> Djamila </a:t>
            </a:r>
            <a:r>
              <a:rPr lang="fr-FR" sz="900" b="0" i="0" dirty="0" err="1">
                <a:solidFill>
                  <a:srgbClr val="11100F"/>
                </a:solidFill>
                <a:effectLst/>
                <a:latin typeface="Segoe UI" panose="020B0502040204020203" pitchFamily="34" charset="0"/>
              </a:rPr>
              <a:t>Mehidi</a:t>
            </a:r>
            <a:r>
              <a:rPr lang="fr-FR" sz="900" b="0" i="0" dirty="0">
                <a:solidFill>
                  <a:srgbClr val="11100F"/>
                </a:solidFill>
                <a:effectLst/>
                <a:latin typeface="Segoe UI" panose="020B0502040204020203" pitchFamily="34" charset="0"/>
              </a:rPr>
              <a:t> : 06 25 89 71 06</a:t>
            </a:r>
          </a:p>
          <a:p>
            <a:pPr algn="l">
              <a:buNone/>
            </a:pPr>
            <a:r>
              <a:rPr lang="fr-FR" sz="900" b="1" i="0" dirty="0">
                <a:solidFill>
                  <a:srgbClr val="11100F"/>
                </a:solidFill>
                <a:effectLst/>
                <a:latin typeface="inherit"/>
              </a:rPr>
              <a:t>DSC UES AGSH </a:t>
            </a:r>
            <a:r>
              <a:rPr lang="fr-FR" sz="900" b="1" dirty="0">
                <a:solidFill>
                  <a:srgbClr val="11100F"/>
                </a:solidFill>
                <a:latin typeface="inherit"/>
              </a:rPr>
              <a:t> </a:t>
            </a:r>
            <a:r>
              <a:rPr lang="fr-FR" sz="900" b="0" i="0" dirty="0">
                <a:solidFill>
                  <a:srgbClr val="11100F"/>
                </a:solidFill>
                <a:effectLst/>
                <a:latin typeface="Segoe UI" panose="020B0502040204020203" pitchFamily="34" charset="0"/>
              </a:rPr>
              <a:t>Serge LASSERRE : 06 17 38 67 82</a:t>
            </a:r>
          </a:p>
        </p:txBody>
      </p:sp>
      <p:pic>
        <p:nvPicPr>
          <p:cNvPr id="21" name="Image 20" descr="Une image contenant texte, logo, cercle, rouge&#10;&#10;Le contenu généré par l’IA peut être incorrect.">
            <a:extLst>
              <a:ext uri="{FF2B5EF4-FFF2-40B4-BE49-F238E27FC236}">
                <a16:creationId xmlns:a16="http://schemas.microsoft.com/office/drawing/2014/main" id="{8B20BD65-8477-A748-F7CB-74F681B43A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8202" y="9412776"/>
            <a:ext cx="1260165" cy="1260165"/>
          </a:xfrm>
          <a:prstGeom prst="rect">
            <a:avLst/>
          </a:prstGeom>
        </p:spPr>
      </p:pic>
      <p:pic>
        <p:nvPicPr>
          <p:cNvPr id="1028" name="Picture 4" descr="Icône Téléphone Bleu PNG transparents - StickPNG">
            <a:extLst>
              <a:ext uri="{FF2B5EF4-FFF2-40B4-BE49-F238E27FC236}">
                <a16:creationId xmlns:a16="http://schemas.microsoft.com/office/drawing/2014/main" id="{316748AD-400C-56E9-E1F2-08E2B2630BB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65854" y="9502107"/>
            <a:ext cx="351412" cy="35613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D48B5173-0613-F198-EC23-861D0B4E5588}"/>
              </a:ext>
            </a:extLst>
          </p:cNvPr>
          <p:cNvSpPr txBox="1"/>
          <p:nvPr/>
        </p:nvSpPr>
        <p:spPr>
          <a:xfrm>
            <a:off x="93951" y="9139038"/>
            <a:ext cx="7625509" cy="276999"/>
          </a:xfrm>
          <a:prstGeom prst="rect">
            <a:avLst/>
          </a:prstGeom>
          <a:no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a:spAutoFit/>
          </a:bodyPr>
          <a:lstStyle/>
          <a:p>
            <a:pPr algn="ctr"/>
            <a:r>
              <a:rPr lang="fr-FR" sz="1200" b="1" dirty="0"/>
              <a:t>Besoin d’infos ? Contactez vos représentants CGT </a:t>
            </a:r>
            <a:endParaRPr lang="fr-FR" sz="1200" dirty="0"/>
          </a:p>
        </p:txBody>
      </p:sp>
      <p:sp>
        <p:nvSpPr>
          <p:cNvPr id="3" name="ZoneTexte 2">
            <a:extLst>
              <a:ext uri="{FF2B5EF4-FFF2-40B4-BE49-F238E27FC236}">
                <a16:creationId xmlns:a16="http://schemas.microsoft.com/office/drawing/2014/main" id="{3CC38E46-6F58-0459-9CDC-7E725D96F47C}"/>
              </a:ext>
            </a:extLst>
          </p:cNvPr>
          <p:cNvSpPr txBox="1"/>
          <p:nvPr/>
        </p:nvSpPr>
        <p:spPr>
          <a:xfrm>
            <a:off x="155944" y="392333"/>
            <a:ext cx="7208875" cy="6894195"/>
          </a:xfrm>
          <a:prstGeom prst="rect">
            <a:avLst/>
          </a:prstGeom>
          <a:noFill/>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91440" tIns="45720" rIns="91440" bIns="45720" numCol="2" spcCol="180000" anchor="t">
            <a:spAutoFit/>
          </a:bodyPr>
          <a:lstStyle/>
          <a:p>
            <a:pPr algn="just"/>
            <a:r>
              <a:rPr lang="fr-FR" sz="1400" b="1" dirty="0">
                <a:solidFill>
                  <a:srgbClr val="FF0000"/>
                </a:solidFill>
              </a:rPr>
              <a:t>Les richesses créées par les salariés doivent d'abord revenir à celles et ceux qui les produisent.</a:t>
            </a:r>
          </a:p>
          <a:p>
            <a:pPr algn="just"/>
            <a:endParaRPr lang="fr-FR" sz="1400" dirty="0"/>
          </a:p>
          <a:p>
            <a:pPr algn="just"/>
            <a:r>
              <a:rPr lang="fr-FR" sz="1400" dirty="0"/>
              <a:t>Cette situation n'est pas une fatalité : c'est un choix politique et économique qu'il est possible de combattre, car les moyens ne manquent pas.</a:t>
            </a:r>
          </a:p>
          <a:p>
            <a:endParaRPr lang="fr-FR" sz="1400" dirty="0"/>
          </a:p>
          <a:p>
            <a:pPr algn="just"/>
            <a:r>
              <a:rPr lang="fr-FR" sz="1400" dirty="0"/>
              <a:t>Depuis 5 ans une large majorité des profits réalisés grâce au travail de tous les salariés du Groupe ont été dilapidés en bourse. Ce sont près de 70 milliards distribués en dividendes ou qui ont servis aux rachats d’action.</a:t>
            </a:r>
          </a:p>
          <a:p>
            <a:endParaRPr lang="fr-FR" sz="1400" dirty="0"/>
          </a:p>
          <a:p>
            <a:pPr algn="just"/>
            <a:r>
              <a:rPr lang="fr-FR" sz="1400" b="1" dirty="0"/>
              <a:t>Toute cette manne financière aurait été beaucoup plus utile dans les investissements et la maintenance pour le développement de nos outils de production, dans l’augmentation de nos salaires et l’embauche des femmes et des hommes permettant la poursuite de l’activité sans dégradation de nos conditions de travail.</a:t>
            </a:r>
          </a:p>
          <a:p>
            <a:pPr algn="just"/>
            <a:endParaRPr lang="fr-FR" sz="800" dirty="0"/>
          </a:p>
          <a:p>
            <a:pPr algn="ctr"/>
            <a:r>
              <a:rPr lang="fr-FR" sz="1400" b="1" dirty="0"/>
              <a:t>C’est pourquoi la CGT dit STOP !</a:t>
            </a:r>
          </a:p>
          <a:p>
            <a:endParaRPr lang="fr-FR" sz="1400" dirty="0"/>
          </a:p>
          <a:p>
            <a:pPr algn="just"/>
            <a:r>
              <a:rPr lang="fr-FR" sz="1400" dirty="0"/>
              <a:t>Il est grand temps que les salariés relèvent la tête et prennent leur destin en main</a:t>
            </a:r>
          </a:p>
          <a:p>
            <a:pPr algn="just"/>
            <a:r>
              <a:rPr lang="fr-FR" sz="1400" b="1" dirty="0"/>
              <a:t>Nos revendications sont claires :</a:t>
            </a:r>
          </a:p>
          <a:p>
            <a:pPr algn="just"/>
            <a:endParaRPr lang="fr-FR" sz="1400" dirty="0"/>
          </a:p>
          <a:p>
            <a:pPr lvl="0" algn="just"/>
            <a:r>
              <a:rPr lang="fr-FR" sz="1400" b="1" dirty="0"/>
              <a:t>Le refus de la précarité</a:t>
            </a:r>
            <a:r>
              <a:rPr lang="fr-FR" sz="1400" dirty="0"/>
              <a:t> : contre les contrats courts imposés, </a:t>
            </a:r>
            <a:r>
              <a:rPr lang="fr-FR" sz="1400" b="1" dirty="0">
                <a:solidFill>
                  <a:srgbClr val="FF0000"/>
                </a:solidFill>
              </a:rPr>
              <a:t>pour l'embauche en CDI des tous les intérimaires </a:t>
            </a:r>
            <a:r>
              <a:rPr lang="fr-FR" sz="1400" dirty="0"/>
              <a:t>et que tous les moyens soient mis en œuvre pour préserver l'emploi.</a:t>
            </a:r>
          </a:p>
          <a:p>
            <a:pPr lvl="0" algn="just"/>
            <a:endParaRPr lang="fr-FR" sz="1400" dirty="0"/>
          </a:p>
          <a:p>
            <a:pPr marL="285750" lvl="0" indent="-285750" algn="just">
              <a:buFont typeface="Arial" panose="020B0604020202020204" pitchFamily="34" charset="0"/>
              <a:buChar char="•"/>
            </a:pPr>
            <a:r>
              <a:rPr lang="fr-FR" sz="1400" b="1" dirty="0"/>
              <a:t>Une politique de sécurité fondée sur l'emploi stable et qualifié</a:t>
            </a:r>
          </a:p>
          <a:p>
            <a:pPr marL="285750" lvl="0" indent="-285750" algn="just">
              <a:buFont typeface="Arial" panose="020B0604020202020204" pitchFamily="34" charset="0"/>
              <a:buChar char="•"/>
            </a:pPr>
            <a:r>
              <a:rPr lang="fr-FR" sz="1400" b="1" dirty="0"/>
              <a:t>Une augmentation générale des salaires, à la hauteur des besoins</a:t>
            </a:r>
          </a:p>
          <a:p>
            <a:pPr marL="285750" lvl="0" indent="-285750" algn="just">
              <a:buFont typeface="Arial" panose="020B0604020202020204" pitchFamily="34" charset="0"/>
              <a:buChar char="•"/>
            </a:pPr>
            <a:r>
              <a:rPr lang="fr-FR" sz="1400" b="1" dirty="0"/>
              <a:t>L'égalité salariale femmes-hommes, encore loin d'être une réalité</a:t>
            </a:r>
          </a:p>
          <a:p>
            <a:pPr lvl="0" algn="just"/>
            <a:endParaRPr lang="fr-FR" sz="800" dirty="0"/>
          </a:p>
          <a:p>
            <a:pPr algn="ctr"/>
            <a:r>
              <a:rPr lang="fr-FR" sz="1600" b="1" dirty="0"/>
              <a:t>pour la satisfaction de nos revendications</a:t>
            </a:r>
          </a:p>
          <a:p>
            <a:pPr algn="ctr"/>
            <a:r>
              <a:rPr lang="fr-FR" sz="1600" b="1" dirty="0"/>
              <a:t>LA CGT APELLE DONC A UNE </a:t>
            </a:r>
            <a:r>
              <a:rPr lang="fr-FR" sz="1600" b="1" dirty="0">
                <a:solidFill>
                  <a:srgbClr val="FF0000"/>
                </a:solidFill>
              </a:rPr>
              <a:t>JOURNEE DE GREVE LE 8 OCTOBRE</a:t>
            </a:r>
            <a:endParaRPr lang="fr-FR" sz="1600" b="1" dirty="0"/>
          </a:p>
          <a:p>
            <a:pPr algn="just"/>
            <a:endParaRPr lang="fr-FR" sz="800" dirty="0"/>
          </a:p>
          <a:p>
            <a:pPr algn="just"/>
            <a:r>
              <a:rPr lang="fr-FR" sz="1600" b="1" dirty="0"/>
              <a:t>Partout dans tous les sites, dans les sièges comme dans les usines, chez Hutchinson comme chez </a:t>
            </a:r>
            <a:r>
              <a:rPr lang="fr-FR" sz="1600" b="1" dirty="0" err="1"/>
              <a:t>Argedis</a:t>
            </a:r>
            <a:r>
              <a:rPr lang="fr-FR" sz="1600" b="1" dirty="0"/>
              <a:t> ou Saft, chaque grève, pèsera dans le rapport de force. </a:t>
            </a:r>
          </a:p>
          <a:p>
            <a:endParaRPr lang="fr-FR" sz="800" dirty="0"/>
          </a:p>
          <a:p>
            <a:r>
              <a:rPr lang="fr-FR" sz="1400" dirty="0"/>
              <a:t>Seule la mobilisation collective permet d'obtenir des avancées concrètes.</a:t>
            </a:r>
          </a:p>
          <a:p>
            <a:r>
              <a:rPr lang="fr-FR" sz="1400" dirty="0" err="1"/>
              <a:t>Isolé·es</a:t>
            </a:r>
            <a:r>
              <a:rPr lang="fr-FR" sz="1400" dirty="0"/>
              <a:t>, nous sommes faibles face aux directions et aux actionnaires. </a:t>
            </a:r>
            <a:r>
              <a:rPr lang="fr-FR" sz="1400" b="1" dirty="0"/>
              <a:t>Ensemble, nous sommes une force qui compte.</a:t>
            </a:r>
          </a:p>
          <a:p>
            <a:endParaRPr lang="fr-FR" sz="1400" dirty="0"/>
          </a:p>
        </p:txBody>
      </p:sp>
      <p:sp>
        <p:nvSpPr>
          <p:cNvPr id="2" name="Rectangle 1">
            <a:extLst>
              <a:ext uri="{FF2B5EF4-FFF2-40B4-BE49-F238E27FC236}">
                <a16:creationId xmlns:a16="http://schemas.microsoft.com/office/drawing/2014/main" id="{414E41A0-A375-56A5-5811-CC93179CBB31}"/>
              </a:ext>
            </a:extLst>
          </p:cNvPr>
          <p:cNvSpPr/>
          <p:nvPr/>
        </p:nvSpPr>
        <p:spPr>
          <a:xfrm>
            <a:off x="424384" y="7585142"/>
            <a:ext cx="6699270" cy="1200329"/>
          </a:xfrm>
          <a:prstGeom prst="rect">
            <a:avLst/>
          </a:prstGeom>
          <a:noFill/>
        </p:spPr>
        <p:txBody>
          <a:bodyPr wrap="none" lIns="91440" tIns="45720" rIns="91440" bIns="45720">
            <a:spAutoFit/>
          </a:bodyPr>
          <a:lstStyle/>
          <a:p>
            <a:pPr algn="ctr"/>
            <a:r>
              <a:rPr lang="fr-FR" sz="3600" b="1" cap="none" spc="0" dirty="0">
                <a:ln w="22225">
                  <a:solidFill>
                    <a:schemeClr val="accent2"/>
                  </a:solidFill>
                  <a:prstDash val="solid"/>
                </a:ln>
                <a:solidFill>
                  <a:schemeClr val="accent2">
                    <a:lumMod val="40000"/>
                    <a:lumOff val="60000"/>
                  </a:schemeClr>
                </a:solidFill>
                <a:effectLst/>
              </a:rPr>
              <a:t>Ne laissons pas les décisions</a:t>
            </a:r>
            <a:br>
              <a:rPr lang="fr-FR" sz="3600" b="1" cap="none" spc="0" dirty="0">
                <a:ln w="22225">
                  <a:solidFill>
                    <a:schemeClr val="accent2"/>
                  </a:solidFill>
                  <a:prstDash val="solid"/>
                </a:ln>
                <a:solidFill>
                  <a:schemeClr val="accent2">
                    <a:lumMod val="40000"/>
                    <a:lumOff val="60000"/>
                  </a:schemeClr>
                </a:solidFill>
                <a:effectLst/>
              </a:rPr>
            </a:br>
            <a:r>
              <a:rPr lang="fr-FR" sz="3600" b="1" cap="none" spc="0" dirty="0">
                <a:ln w="22225">
                  <a:solidFill>
                    <a:schemeClr val="accent2"/>
                  </a:solidFill>
                  <a:prstDash val="solid"/>
                </a:ln>
                <a:solidFill>
                  <a:schemeClr val="accent2">
                    <a:lumMod val="40000"/>
                    <a:lumOff val="60000"/>
                  </a:schemeClr>
                </a:solidFill>
                <a:effectLst/>
              </a:rPr>
              <a:t> se prendre sans nous.</a:t>
            </a:r>
          </a:p>
        </p:txBody>
      </p:sp>
      <p:sp>
        <p:nvSpPr>
          <p:cNvPr id="4" name="ZoneTexte 3">
            <a:extLst>
              <a:ext uri="{FF2B5EF4-FFF2-40B4-BE49-F238E27FC236}">
                <a16:creationId xmlns:a16="http://schemas.microsoft.com/office/drawing/2014/main" id="{9CC2F012-5390-B6C6-9969-DD1B5C9A31C8}"/>
              </a:ext>
            </a:extLst>
          </p:cNvPr>
          <p:cNvSpPr txBox="1"/>
          <p:nvPr/>
        </p:nvSpPr>
        <p:spPr>
          <a:xfrm>
            <a:off x="9907929" y="6921661"/>
            <a:ext cx="914400" cy="914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8" tIns="45718" rIns="45718" bIns="45718" numCol="2" spcCol="72000" rtlCol="0">
            <a:noAutofit/>
          </a:bodyPr>
          <a:lstStyle/>
          <a:p>
            <a:pPr algn="l">
              <a:spcAft>
                <a:spcPts val="1200"/>
              </a:spcAft>
            </a:pPr>
            <a:endParaRPr lang="fr-FR" sz="1200" dirty="0">
              <a:latin typeface="Lato Light"/>
              <a:ea typeface="Lato Light"/>
              <a:cs typeface="Lato Light"/>
              <a:sym typeface="Lato Light"/>
            </a:endParaRPr>
          </a:p>
        </p:txBody>
      </p:sp>
    </p:spTree>
  </p:cSld>
  <p:clrMapOvr>
    <a:masterClrMapping/>
  </p:clrMapOvr>
  <p:transition spd="med"/>
</p:sld>
</file>

<file path=ppt/theme/theme1.xml><?xml version="1.0" encoding="utf-8"?>
<a:theme xmlns:a="http://schemas.openxmlformats.org/drawingml/2006/main" name="Recto fleur rouge">
  <a:themeElements>
    <a:clrScheme name="Recto fleur roug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Recto fleur rouge">
      <a:majorFont>
        <a:latin typeface="Helvetica"/>
        <a:ea typeface="Helvetica"/>
        <a:cs typeface="Helvetica"/>
      </a:majorFont>
      <a:minorFont>
        <a:latin typeface="Calibri"/>
        <a:ea typeface="Calibri"/>
        <a:cs typeface="Calibri"/>
      </a:minorFont>
    </a:fontScheme>
    <a:fmtScheme name="Recto fleur roug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ln w="12700">
          <a:miter lim="400000"/>
        </a:ln>
        <a:extLst>
          <a:ext uri="{C572A759-6A51-4108-AA02-DFA0A04FC94B}">
            <ma14:wrappingTextBoxFlag xmlns:r="http://schemas.openxmlformats.org/officeDocument/2006/relationships" xmlns:p="http://schemas.openxmlformats.org/presentationml/2006/main" xmlns:ma14="http://schemas.microsoft.com/office/mac/drawingml/2011/main" xmlns:a14="http://schemas.microsoft.com/office/drawing/2010/main" xmlns:m="http://schemas.openxmlformats.org/officeDocument/2006/math" xmlns="" val="1"/>
          </a:ext>
        </a:extLst>
      </a:spPr>
      <a:bodyPr wrap="square" lIns="45718" tIns="45718" rIns="45718" bIns="45718" numCol="2" spcCol="72000">
        <a:noAutofit/>
      </a:bodyPr>
      <a:lstStyle>
        <a:defPPr algn="l">
          <a:spcAft>
            <a:spcPts val="1200"/>
          </a:spcAft>
          <a:defRPr sz="1200" dirty="0">
            <a:latin typeface="Lato Light"/>
            <a:ea typeface="Lato Light"/>
            <a:cs typeface="Lato Light"/>
            <a:sym typeface="Lato Light"/>
          </a:defRPr>
        </a:defPPr>
      </a:lstStyle>
    </a:txDef>
  </a:objectDefaults>
  <a:extraClrSchemeLst/>
</a:theme>
</file>

<file path=ppt/theme/theme2.xml><?xml version="1.0" encoding="utf-8"?>
<a:theme xmlns:a="http://schemas.openxmlformats.org/drawingml/2006/main" name="Recto fleur rouge">
  <a:themeElements>
    <a:clrScheme name="Recto fleur roug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Recto fleur rouge">
      <a:majorFont>
        <a:latin typeface="Helvetica"/>
        <a:ea typeface="Helvetica"/>
        <a:cs typeface="Helvetica"/>
      </a:majorFont>
      <a:minorFont>
        <a:latin typeface="Calibri"/>
        <a:ea typeface="Calibri"/>
        <a:cs typeface="Calibri"/>
      </a:minorFont>
    </a:fontScheme>
    <a:fmtScheme name="Recto fleur roug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6881729984E394792123110C5365FFE" ma:contentTypeVersion="15" ma:contentTypeDescription="Crée un document." ma:contentTypeScope="" ma:versionID="a0bfc00428108fbbff53ad39efa73f6b">
  <xsd:schema xmlns:xsd="http://www.w3.org/2001/XMLSchema" xmlns:xs="http://www.w3.org/2001/XMLSchema" xmlns:p="http://schemas.microsoft.com/office/2006/metadata/properties" xmlns:ns2="932b3484-ee58-46f8-8008-77e9f92a9b96" xmlns:ns3="5371a6c8-0add-482e-a428-307bf7e42679" targetNamespace="http://schemas.microsoft.com/office/2006/metadata/properties" ma:root="true" ma:fieldsID="c7686140ea377ea560be392653bee98d" ns2:_="" ns3:_="">
    <xsd:import namespace="932b3484-ee58-46f8-8008-77e9f92a9b96"/>
    <xsd:import namespace="5371a6c8-0add-482e-a428-307bf7e4267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2b3484-ee58-46f8-8008-77e9f92a9b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371a6c8-0add-482e-a428-307bf7e42679"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abb517a8-94c3-44db-b756-c2cf1a10fc49}" ma:internalName="TaxCatchAll" ma:showField="CatchAllData" ma:web="5371a6c8-0add-482e-a428-307bf7e426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371a6c8-0add-482e-a428-307bf7e42679" xsi:nil="true"/>
    <lcf76f155ced4ddcb4097134ff3c332f xmlns="932b3484-ee58-46f8-8008-77e9f92a9b9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3C786C-E00C-4E7D-BE35-F7AFE62D4FFA}">
  <ds:schemaRefs>
    <ds:schemaRef ds:uri="http://schemas.microsoft.com/office/2006/metadata/contentType"/>
    <ds:schemaRef ds:uri="http://schemas.microsoft.com/office/2006/metadata/properties/metaAttributes"/>
    <ds:schemaRef ds:uri="http://www.w3.org/2000/xmlns/"/>
    <ds:schemaRef ds:uri="http://www.w3.org/2001/XMLSchema"/>
    <ds:schemaRef ds:uri="932b3484-ee58-46f8-8008-77e9f92a9b96"/>
    <ds:schemaRef ds:uri="5371a6c8-0add-482e-a428-307bf7e4267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8D63FA8-3DC3-40A4-AB01-2186A5AC088E}">
  <ds:schemaRefs>
    <ds:schemaRef ds:uri="5371a6c8-0add-482e-a428-307bf7e42679"/>
    <ds:schemaRef ds:uri="http://www.w3.org/XML/1998/namespace"/>
    <ds:schemaRef ds:uri="http://purl.org/dc/elements/1.1/"/>
    <ds:schemaRef ds:uri="http://schemas.microsoft.com/office/2006/documentManagement/types"/>
    <ds:schemaRef ds:uri="932b3484-ee58-46f8-8008-77e9f92a9b96"/>
    <ds:schemaRef ds:uri="http://schemas.microsoft.com/office/2006/metadata/properties"/>
    <ds:schemaRef ds:uri="http://purl.org/dc/terms/"/>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DE7608A7-0C0F-4BB2-96F5-230D5EA2D0D9}">
  <ds:schemaRefs>
    <ds:schemaRef ds:uri="http://schemas.microsoft.com/sharepoint/v3/contenttype/forms"/>
  </ds:schemaRefs>
</ds:datastoreItem>
</file>

<file path=docMetadata/LabelInfo.xml><?xml version="1.0" encoding="utf-8"?>
<clbl:labelList xmlns:clbl="http://schemas.microsoft.com/office/2020/mipLabelMetadata">
  <clbl:label id="{2b30ed1b-e95f-40b5-af89-828263f287a7}" enabled="1" method="Standard" siteId="{329e91b0-e21f-48fb-a071-456717ecc28e}" removed="0"/>
</clbl:labelList>
</file>

<file path=docProps/app.xml><?xml version="1.0" encoding="utf-8"?>
<Properties xmlns="http://schemas.openxmlformats.org/officeDocument/2006/extended-properties" xmlns:vt="http://schemas.openxmlformats.org/officeDocument/2006/docPropsVTypes">
  <TotalTime>7527</TotalTime>
  <Words>826</Words>
  <Application>Microsoft Office PowerPoint</Application>
  <PresentationFormat>Personnalisé</PresentationFormat>
  <Paragraphs>69</Paragraphs>
  <Slides>2</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vt:i4>
      </vt:variant>
    </vt:vector>
  </HeadingPairs>
  <TitlesOfParts>
    <vt:vector size="9" baseType="lpstr">
      <vt:lpstr>Arial</vt:lpstr>
      <vt:lpstr>Calibri</vt:lpstr>
      <vt:lpstr>inherit</vt:lpstr>
      <vt:lpstr>Lato Light</vt:lpstr>
      <vt:lpstr>Segoe UI</vt:lpstr>
      <vt:lpstr>Sitka Small</vt:lpstr>
      <vt:lpstr>Recto fleur rouge</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Jean-Marc SEIGLE</dc:creator>
  <cp:lastModifiedBy>Malika SEMAIL</cp:lastModifiedBy>
  <cp:revision>475</cp:revision>
  <cp:lastPrinted>2026-09-14T12:56:08Z</cp:lastPrinted>
  <dcterms:modified xsi:type="dcterms:W3CDTF">2026-09-15T08:24:53Z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2022-01-14T09:42:59Z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4bb7c9f6-5dc8-4b5f-b992-989b0f9bfc5e</vt:lpwstr>
  </property>
  <property fmtid="{D5CDD505-2E9C-101B-9397-08002B2CF9AE}" pid="8" name="MSIP_Label_2b30ed1b-e95f-40b5-af89-828263f287a7_ContentBits">
    <vt:lpwstr>0</vt:lpwstr>
  </property>
  <property fmtid="{D5CDD505-2E9C-101B-9397-08002B2CF9AE}" pid="9" name="ContentTypeId">
    <vt:lpwstr>0x01010006881729984E394792123110C5365FFE</vt:lpwstr>
  </property>
  <property fmtid="{D5CDD505-2E9C-101B-9397-08002B2CF9AE}" pid="10" name="MediaServiceImageTags">
    <vt:lpwstr/>
  </property>
</Properties>
</file>